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080" autoAdjust="0"/>
  </p:normalViewPr>
  <p:slideViewPr>
    <p:cSldViewPr snapToGrid="0">
      <p:cViewPr varScale="1">
        <p:scale>
          <a:sx n="63" d="100"/>
          <a:sy n="63" d="100"/>
        </p:scale>
        <p:origin x="73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CE45E-8D79-0297-5D3E-008C54E08D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B17EA8-D65B-0572-200F-83D58C60F1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D22CD8-FDDE-8224-D674-FA842B5D2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CF838-1DF9-46A9-BFC6-3A97A38C8247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DD2DCA-59A8-7329-F5A5-AB7B900C7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2C67EC-CFFB-30B4-02EC-D81A9FD79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E2736-122F-4671-9729-D4A127D36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183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A33EE4-BE6B-DD24-689F-A0EA345E7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A6F62-BDB0-A63C-8363-F558893DBF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73E850-0092-64B8-5E8A-AF2922068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CF838-1DF9-46A9-BFC6-3A97A38C8247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7E7C1-BF42-5360-F75D-052399DCD2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7E3257-6EE9-3D32-304F-27EE05B74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E2736-122F-4671-9729-D4A127D36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510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20C86-0F7B-1FF3-7A4D-D025D48E6C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3AE1F2-73A7-07B6-8C92-0CB6AD5E0D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DC1CEB-1703-088A-E340-20EB13A05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CF838-1DF9-46A9-BFC6-3A97A38C8247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CBBDF7-C618-BDB0-2938-AE43E4A4F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272DB8-4D9F-3112-15C1-8A3AA9889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E2736-122F-4671-9729-D4A127D36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146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9EE5B7-92A0-454C-E941-552986685E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30AE39-C551-5DA8-101F-14D1D61D06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85A04A-8B93-4E4E-D631-8016D6F030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5A9AA7-8F5E-06DE-732E-591E8F1D3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CF838-1DF9-46A9-BFC6-3A97A38C8247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B94043-522A-BE86-9670-DAF9553DB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6CB1B0-DF6F-1483-23F6-6B7ACC2AA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E2736-122F-4671-9729-D4A127D36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846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DB3F0-4967-E8E4-531E-6DE61DE5A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B2F960-5D1E-D9BD-C842-10B4DA197B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9073E4-EA59-E62E-A908-652560F8D2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A33309-843D-37A6-D1B7-F2F0496411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EEDB48-9A7B-B4D8-E75E-981BE2F28C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53D4EE1-65B8-F71D-E11B-198F70EBA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CF838-1DF9-46A9-BFC6-3A97A38C8247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53391A-D568-CFAF-24F1-3263BD012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56A7B3-8F7E-81F5-906D-3DF68A0ED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E2736-122F-4671-9729-D4A127D36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215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6506E-94A9-A51F-10D5-4DB0CD88D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660AF0-73CC-5F51-55E0-7FF6EC88C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CF838-1DF9-46A9-BFC6-3A97A38C8247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C4B43D-66BB-F0EE-0237-4A4352502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42DE90-A590-9612-2FC6-55E1FEABE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E2736-122F-4671-9729-D4A127D36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326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2418F5-03D9-32E9-B694-859F885B0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CF838-1DF9-46A9-BFC6-3A97A38C8247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6B8778-77C9-AA44-2AF5-9715E7D91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7F0B6A-6903-D8EE-A7FA-D27043829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E2736-122F-4671-9729-D4A127D36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685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DFBDC-C4DD-C39A-21CB-4E81EA3B81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1EF612-8EFB-D64A-9091-EFDA72EEC1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6EC6AB-1DD5-C60A-110C-E67004BDBA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7E5AE1-4DB9-82E2-C008-F2C175B39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CF838-1DF9-46A9-BFC6-3A97A38C8247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99B244-8FDB-EEA3-EBCA-BA75D9CE6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F16B96-65B4-7D69-BF12-299C9C30B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E2736-122F-4671-9729-D4A127D36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36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E9871-D94D-07B5-E3C3-BA6193F62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6701A8-948E-B53B-0A2F-C43E6DA3E6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F2B2BA-DEF0-870A-5B59-2D7E6FFA77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644F81-54F0-BC7B-7BEA-900CA4B6A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CF838-1DF9-46A9-BFC6-3A97A38C8247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E40861-0836-7686-1E36-9876812C3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712AA1-6980-4CD8-FDCA-FFA7D85F1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E2736-122F-4671-9729-D4A127D36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520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8BE58-379A-9DC5-EAD6-DBF635050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A21BE5-8046-038B-ED3B-0039CFC5D1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EB79BC-F7AF-8026-5112-852CA8971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CF838-1DF9-46A9-BFC6-3A97A38C8247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AF72E0-A37B-6FF7-9A58-F0A672D8B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2FCFAF-0024-2EE5-8244-079D11DF6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E2736-122F-4671-9729-D4A127D36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271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85C347E-56B8-C975-C693-9C4FE7555B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85E69A-C792-0765-F18A-E743D7F85C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9ACC9A-D249-F077-EBB5-3FFD87D63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CF838-1DF9-46A9-BFC6-3A97A38C8247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0A9682-0984-9DCD-19C6-2F658B9B3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87874A-339C-C6A2-0050-7016E801F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E2736-122F-4671-9729-D4A127D36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662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592649-B5DF-EE30-0EDD-0A02B7147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D39899-FCD9-4378-EA68-19F775DE40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659A25-0C5A-213D-3424-CA1F0FA267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E7CF838-1DF9-46A9-BFC6-3A97A38C8247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A3BF7F-84D3-691F-1FF6-1BC27E022C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31885-0AB7-390E-781F-B048FE9BD5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0E2736-122F-4671-9729-D4A127D36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752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B658795-59A4-A2BE-B6D5-0EBAE0BF89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3FFAA53-9AC0-C88C-BC8A-DD9C958339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03199"/>
            <a:ext cx="9144000" cy="959803"/>
          </a:xfrm>
        </p:spPr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Routeways for learners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A35E98-6548-9848-3E4A-65E3BD789F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88480" y="5573078"/>
            <a:ext cx="5049520" cy="959803"/>
          </a:xfrm>
        </p:spPr>
        <p:txBody>
          <a:bodyPr>
            <a:normAutofit fontScale="92500"/>
          </a:bodyPr>
          <a:lstStyle/>
          <a:p>
            <a:pPr algn="r"/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Mr G A Neighbour FGS</a:t>
            </a:r>
          </a:p>
          <a:p>
            <a:pPr algn="r"/>
            <a:r>
              <a:rPr lang="en-GB" b="1" dirty="0">
                <a:solidFill>
                  <a:schemeClr val="bg1"/>
                </a:solidFill>
              </a:rPr>
              <a:t>Careers Leader and Head of Geology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B5E2CD-E41C-1A65-5C11-EC1952003E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3680" y="4145598"/>
            <a:ext cx="1427480" cy="142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5237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A15BA6-330C-2AF8-71A7-96C1E7A2F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Why we do it…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A5E307-8DEC-E6A3-5027-3FEFF22781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034280" cy="422973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As children, many of us have that one subject that just clicks.</a:t>
            </a:r>
          </a:p>
          <a:p>
            <a:pPr marL="0" indent="0">
              <a:buNone/>
            </a:pPr>
            <a:r>
              <a:rPr lang="en-GB" dirty="0"/>
              <a:t>For some it’s English, for others it’s maths, art, or science. For me, it was Computer Science.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 was that kid, often the only girl, who lit up exploring the digital world. I had an amazing teacher, Gordon Neighbour, who saw my potential and encouraged me to keep going, even when I doubted myself.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054C12-190B-2996-E74D-C2BEBC503E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6752" y="1690688"/>
            <a:ext cx="5639647" cy="4229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439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7B7333-F2F7-BD0C-241B-9BCF46323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Routeways Post-16 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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Your options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2C180C-B805-C0AF-E8A8-92F0A92CAF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56104"/>
            <a:ext cx="4251960" cy="4382135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There are 3 main pathways you can take:</a:t>
            </a:r>
          </a:p>
          <a:p>
            <a:r>
              <a:rPr lang="en-GB" dirty="0"/>
              <a:t>stay in full-time education</a:t>
            </a:r>
          </a:p>
          <a:p>
            <a:r>
              <a:rPr lang="en-GB" dirty="0"/>
              <a:t>start an apprenticeship</a:t>
            </a:r>
          </a:p>
          <a:p>
            <a:r>
              <a:rPr lang="en-GB" dirty="0"/>
              <a:t>spend 20 hours or more a week working or volunteering, alongside part-time education or training</a:t>
            </a: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F84872-36DC-4EFF-109F-2E5063A70A42}"/>
              </a:ext>
            </a:extLst>
          </p:cNvPr>
          <p:cNvSpPr txBox="1"/>
          <p:nvPr/>
        </p:nvSpPr>
        <p:spPr>
          <a:xfrm>
            <a:off x="5486400" y="1856104"/>
            <a:ext cx="637032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/>
              <a:t>Your full-time education options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 levels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Vocational Technical Qualifications (VTQ) such as BTEC or Cambridge technical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 Levels which you can do at further education college</a:t>
            </a:r>
          </a:p>
        </p:txBody>
      </p:sp>
    </p:spTree>
    <p:extLst>
      <p:ext uri="{BB962C8B-B14F-4D97-AF65-F5344CB8AC3E}">
        <p14:creationId xmlns:p14="http://schemas.microsoft.com/office/powerpoint/2010/main" val="34778274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519A0-407B-43CB-101F-7B88C10D36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Planning your next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318E40-1C89-C87D-0FBD-2F01E393E4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312104" cy="4667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One of the things that will help you decide on the routeway for you are the options at Post-18.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84A841-833C-CCA2-7030-516933B295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5103" y="1314768"/>
            <a:ext cx="6250781" cy="466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1056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8051FF-5AA3-8468-BEEE-AD4F7CC8A6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8FF774-09D4-1A10-BB8D-FA2272BC0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Routeways Post-18 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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Your options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81BC90-A3E5-ACB5-F61F-F8D2BB68DE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56104"/>
            <a:ext cx="10642600" cy="4382135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Once you turn 18, you can:</a:t>
            </a:r>
          </a:p>
          <a:p>
            <a:r>
              <a:rPr lang="en-GB" dirty="0"/>
              <a:t>apply for further study and continue education part-time or full-time.</a:t>
            </a:r>
          </a:p>
          <a:p>
            <a:r>
              <a:rPr lang="en-GB" dirty="0"/>
              <a:t>take a gap year or volunteer to develop yourself and your skills.</a:t>
            </a:r>
          </a:p>
          <a:p>
            <a:r>
              <a:rPr lang="en-GB" dirty="0"/>
              <a:t>start a full-time job, apprenticeship, internship or training.</a:t>
            </a:r>
          </a:p>
        </p:txBody>
      </p:sp>
    </p:spTree>
    <p:extLst>
      <p:ext uri="{BB962C8B-B14F-4D97-AF65-F5344CB8AC3E}">
        <p14:creationId xmlns:p14="http://schemas.microsoft.com/office/powerpoint/2010/main" val="767536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EAE3B3-BC81-FD95-CF78-CA0DB0C950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45DCC-0CB3-CD1F-7ED6-A73B66DAC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Routeways Post-18 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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14F78E-96D0-FC5E-1E5C-71A02967E1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56104"/>
            <a:ext cx="10642600" cy="4382135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 There are lots of things to consider with courses, such as:</a:t>
            </a:r>
          </a:p>
          <a:p>
            <a:pPr marL="0" indent="0">
              <a:buNone/>
            </a:pPr>
            <a:endParaRPr lang="en-GB" b="1" dirty="0"/>
          </a:p>
          <a:p>
            <a:r>
              <a:rPr lang="en-GB" dirty="0"/>
              <a:t>whether you’d like to study an undergraduate degree or look into higher technical qualifications.</a:t>
            </a:r>
          </a:p>
          <a:p>
            <a:r>
              <a:rPr lang="en-GB" dirty="0"/>
              <a:t>whether or not you’ll need to move away from home for study.</a:t>
            </a:r>
          </a:p>
          <a:p>
            <a:r>
              <a:rPr lang="en-GB" dirty="0"/>
              <a:t>if you’ll need to borrow money for tuition fees - you can find out about student finance.</a:t>
            </a:r>
          </a:p>
          <a:p>
            <a:r>
              <a:rPr lang="en-GB" dirty="0"/>
              <a:t>if your preferred career requires a specific qualification.</a:t>
            </a:r>
          </a:p>
        </p:txBody>
      </p:sp>
    </p:spTree>
    <p:extLst>
      <p:ext uri="{BB962C8B-B14F-4D97-AF65-F5344CB8AC3E}">
        <p14:creationId xmlns:p14="http://schemas.microsoft.com/office/powerpoint/2010/main" val="1944157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876C0C-58A7-E44E-9A0E-200B06C37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A84487-50CE-A95A-0700-5577F091B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Important – research – using the right resources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AA208B8-330A-A55F-D35C-94944DFC9D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129" y="4942840"/>
            <a:ext cx="3743325" cy="1219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C910319-94BB-AB87-90C9-D3D29781FC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992" y="1690688"/>
            <a:ext cx="2619375" cy="17430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23F446F-09B8-1D6E-F420-32984A60DF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8262" y="1690688"/>
            <a:ext cx="3090332" cy="173831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278FEA3-DF59-D42C-AD6F-D13C983584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3992" y="3525838"/>
            <a:ext cx="3705225" cy="12287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A3291FC-DFB8-8B66-9DD8-3AB7FD7CF2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33488" y="1695768"/>
            <a:ext cx="3095057" cy="17332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33871B9-665A-B48B-E595-8AADDBB6298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55579" y="1690688"/>
            <a:ext cx="2453541" cy="30638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3A69211-B2E3-6847-0256-286E001332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17484" y="3525838"/>
            <a:ext cx="2111062" cy="263620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024579D-663A-8BCC-8E3E-3CF00B046CC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81441" y="3525838"/>
            <a:ext cx="2636202" cy="2636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01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6E8BFD-6F0D-4742-6DD1-B59212523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Important – research – two good </a:t>
            </a:r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unbiased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resources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B3E6DC3-CBFD-60DD-23CB-F6C70ED23A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55620" y="1690688"/>
            <a:ext cx="5715000" cy="17907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57AA27E-8B26-D8D1-CC68-BF360B4801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6013" y="3734117"/>
            <a:ext cx="5454213" cy="2636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1557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5977DB-81EF-17A5-7FE8-9F72AF2E4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B575C153-CB60-3FE6-090E-E3BC22E6A8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1231" y="1550987"/>
            <a:ext cx="5544680" cy="37865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33B8D36-6B46-B1BF-4E73-DDD8FCD059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8720" y="1832928"/>
            <a:ext cx="5324257" cy="37865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EAD8D84-BBCA-B406-CA02-E64FAD9B9C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760" y="364477"/>
            <a:ext cx="3688288" cy="1156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5406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356D70-8BE4-BA10-1A71-994A56914E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339D317-CAFB-CFB9-C0C4-6B8A1181AC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1235" y="992505"/>
            <a:ext cx="6469828" cy="370141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065966F-32E4-5096-3A00-A5C6708D0F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5319" y="2438399"/>
            <a:ext cx="7446726" cy="4165601"/>
          </a:xfrm>
          <a:prstGeom prst="rect">
            <a:avLst/>
          </a:prstGeom>
        </p:spPr>
      </p:pic>
      <p:pic>
        <p:nvPicPr>
          <p:cNvPr id="13" name="Content Placeholder 3">
            <a:extLst>
              <a:ext uri="{FF2B5EF4-FFF2-40B4-BE49-F238E27FC236}">
                <a16:creationId xmlns:a16="http://schemas.microsoft.com/office/drawing/2014/main" id="{C880CA37-3AE4-EEC9-3907-F2229FD2D6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3999" y="441459"/>
            <a:ext cx="4778285" cy="149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7661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AF244C0D-7FDA-7C58-87E2-1D00496E71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6321" y="1960880"/>
            <a:ext cx="8918238" cy="43513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985C04-5A98-E89A-79DC-5047014F2B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" y="161533"/>
            <a:ext cx="3722786" cy="1799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6074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6EC3C3-0DE3-8F34-8863-0607DFA6C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3D17977-6172-DED5-70AC-E39D0618D7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" y="161533"/>
            <a:ext cx="3722786" cy="1799347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BDC8666-1FCE-8238-2475-3C509620D8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38200" y="2103433"/>
            <a:ext cx="10515600" cy="3795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5584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F55DDB-1925-EDF3-AC08-170592D45F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0B18502-5AC7-22DD-269D-3AE3F6632C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" y="161533"/>
            <a:ext cx="3722786" cy="1799347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137E920-49D2-1D7F-EEFF-27046FAE45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38200" y="2119888"/>
            <a:ext cx="10515600" cy="376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4359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DE46BAD-AC4A-5EC6-49E2-3758C57B9A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61123" y="2151380"/>
            <a:ext cx="9269753" cy="43513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B25D660-4BE5-7519-5723-AFDA4E2546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" y="161533"/>
            <a:ext cx="3722786" cy="1799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1677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AB902CB9-C7DC-4673-B7D5-F22DCF0EC5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D43FB7B-CAA7-D671-48B5-677C21B0C186}"/>
              </a:ext>
            </a:extLst>
          </p:cNvPr>
          <p:cNvSpPr txBox="1">
            <a:spLocks/>
          </p:cNvSpPr>
          <p:nvPr/>
        </p:nvSpPr>
        <p:spPr>
          <a:xfrm>
            <a:off x="838200" y="552741"/>
            <a:ext cx="3999971" cy="16907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40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Reasons to study Geology 101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F6E00EF8-364C-F052-768A-0150940E7D72}"/>
              </a:ext>
            </a:extLst>
          </p:cNvPr>
          <p:cNvSpPr txBox="1">
            <a:spLocks/>
          </p:cNvSpPr>
          <p:nvPr/>
        </p:nvSpPr>
        <p:spPr>
          <a:xfrm>
            <a:off x="838200" y="2400475"/>
            <a:ext cx="3999971" cy="37218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Based on research from the Department for Education (2025)</a:t>
            </a:r>
          </a:p>
        </p:txBody>
      </p:sp>
      <p:pic>
        <p:nvPicPr>
          <p:cNvPr id="5" name="Picture 2" descr="No alternative text description for this image">
            <a:extLst>
              <a:ext uri="{FF2B5EF4-FFF2-40B4-BE49-F238E27FC236}">
                <a16:creationId xmlns:a16="http://schemas.microsoft.com/office/drawing/2014/main" id="{46474BDF-C440-EBA4-4480-C9FF3AFA96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95933" y="578133"/>
            <a:ext cx="3325118" cy="3325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No alternative text description for this image">
            <a:extLst>
              <a:ext uri="{FF2B5EF4-FFF2-40B4-BE49-F238E27FC236}">
                <a16:creationId xmlns:a16="http://schemas.microsoft.com/office/drawing/2014/main" id="{0B0A1E40-5BA7-85AF-F786-722711E4A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72469" y="578133"/>
            <a:ext cx="3325118" cy="3325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No alternative text description for this image">
            <a:extLst>
              <a:ext uri="{FF2B5EF4-FFF2-40B4-BE49-F238E27FC236}">
                <a16:creationId xmlns:a16="http://schemas.microsoft.com/office/drawing/2014/main" id="{5B66E203-F366-5541-57E1-2931C1E534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91604" y="4139118"/>
            <a:ext cx="2152419" cy="2152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No alternative text description for this image">
            <a:extLst>
              <a:ext uri="{FF2B5EF4-FFF2-40B4-BE49-F238E27FC236}">
                <a16:creationId xmlns:a16="http://schemas.microsoft.com/office/drawing/2014/main" id="{B4C026FC-AA85-ECEB-DC85-22B0549A2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8164" y="4136997"/>
            <a:ext cx="2152419" cy="2152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No alternative text description for this image">
            <a:extLst>
              <a:ext uri="{FF2B5EF4-FFF2-40B4-BE49-F238E27FC236}">
                <a16:creationId xmlns:a16="http://schemas.microsoft.com/office/drawing/2014/main" id="{D47BCD63-C8E9-47FA-EF60-59314E6FF5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45167" y="4134863"/>
            <a:ext cx="2152419" cy="2152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>
            <a:extLst>
              <a:ext uri="{FF2B5EF4-FFF2-40B4-BE49-F238E27FC236}">
                <a16:creationId xmlns:a16="http://schemas.microsoft.com/office/drawing/2014/main" id="{2445EDBC-1F31-FA2A-16B5-9E45DCF361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849" y="3903251"/>
            <a:ext cx="1888760" cy="1119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47146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344</Words>
  <Application>Microsoft Office PowerPoint</Application>
  <PresentationFormat>Widescreen</PresentationFormat>
  <Paragraphs>35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Aptos</vt:lpstr>
      <vt:lpstr>Aptos Display</vt:lpstr>
      <vt:lpstr>Arial</vt:lpstr>
      <vt:lpstr>Wingdings</vt:lpstr>
      <vt:lpstr>Office Theme</vt:lpstr>
      <vt:lpstr>Routeways for learners</vt:lpstr>
      <vt:lpstr>Why we do it…</vt:lpstr>
      <vt:lpstr>Routeways Post-16  Your options</vt:lpstr>
      <vt:lpstr>Planning your next steps</vt:lpstr>
      <vt:lpstr>Routeways Post-18  Your options</vt:lpstr>
      <vt:lpstr>Routeways Post-18  Considerations</vt:lpstr>
      <vt:lpstr>Important – research – using the right resources</vt:lpstr>
      <vt:lpstr>Important – research – two good unbiased resources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Gordon Neighbour</dc:creator>
  <cp:lastModifiedBy>Gordon Neighbour</cp:lastModifiedBy>
  <cp:revision>4</cp:revision>
  <dcterms:created xsi:type="dcterms:W3CDTF">2025-09-23T06:43:43Z</dcterms:created>
  <dcterms:modified xsi:type="dcterms:W3CDTF">2025-09-25T06:34:05Z</dcterms:modified>
</cp:coreProperties>
</file>